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  <p:sldMasterId id="2147483865" r:id="rId2"/>
    <p:sldMasterId id="2147483900" r:id="rId3"/>
    <p:sldMasterId id="2147483929" r:id="rId4"/>
    <p:sldMasterId id="2147483958" r:id="rId5"/>
  </p:sldMasterIdLst>
  <p:notesMasterIdLst>
    <p:notesMasterId r:id="rId8"/>
  </p:notesMasterIdLst>
  <p:handoutMasterIdLst>
    <p:handoutMasterId r:id="rId9"/>
  </p:handoutMasterIdLst>
  <p:sldIdLst>
    <p:sldId id="363" r:id="rId6"/>
    <p:sldId id="3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na Ning (Wicresoft)" initials="DN(" lastIdx="1" clrIdx="0">
    <p:extLst>
      <p:ext uri="{19B8F6BF-5375-455C-9EA6-DF929625EA0E}">
        <p15:presenceInfo xmlns:p15="http://schemas.microsoft.com/office/powerpoint/2012/main" userId="S-1-5-21-2146773085-903363285-719344707-6269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  <a:srgbClr val="4668C5"/>
    <a:srgbClr val="00B294"/>
    <a:srgbClr val="008272"/>
    <a:srgbClr val="FF8C00"/>
    <a:srgbClr val="BA141A"/>
    <a:srgbClr val="007233"/>
    <a:srgbClr val="68217A"/>
    <a:srgbClr val="304C9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96" autoAdjust="0"/>
    <p:restoredTop sz="71780" autoAdjust="0"/>
  </p:normalViewPr>
  <p:slideViewPr>
    <p:cSldViewPr snapToGrid="0">
      <p:cViewPr varScale="1">
        <p:scale>
          <a:sx n="46" d="100"/>
          <a:sy n="46" d="100"/>
        </p:scale>
        <p:origin x="1197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9" d="100"/>
          <a:sy n="49" d="100"/>
        </p:scale>
        <p:origin x="2733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7CF25-34F8-4735-BFA7-08E7907FE15D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8AFDD-B23B-40CE-B74A-CC9EDBE6B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7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9A6F5-FF89-4893-901F-81C263E148BA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277A6-ACE9-40B3-81DD-135E5B598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6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Manual assembly takes 4 business days;</a:t>
            </a:r>
            <a:endParaRPr lang="zh-CN" altLang="zh-CN" dirty="0"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Authors can preview the course by individual pages or by an entire course on the staging server;</a:t>
            </a:r>
            <a:endParaRPr lang="zh-CN" altLang="zh-CN" dirty="0"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Support both Classic ( all settings are standard, no actions for Authors) and Advanced ( sophisticated course and content settings via metadata files ) Markdown sources;</a:t>
            </a:r>
            <a:endParaRPr lang="zh-CN" altLang="zh-CN" dirty="0"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Support color coding for all programming languages to enhance student experience;</a:t>
            </a:r>
            <a:endParaRPr lang="zh-CN" altLang="zh-CN" dirty="0">
              <a:latin typeface="Calibri" panose="020F0502020204030204" pitchFamily="34" charset="0"/>
              <a:ea typeface="等线" panose="02010600030101010101" pitchFamily="2" charset="-122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Make easy version control in </a:t>
            </a:r>
            <a:r>
              <a:rPr lang="en-US" altLang="zh-CN" dirty="0" err="1">
                <a:latin typeface="Calibri" panose="020F0502020204030204" pitchFamily="34" charset="0"/>
                <a:ea typeface="Times New Roman" panose="02020603050405020304" pitchFamily="18" charset="0"/>
              </a:rPr>
              <a:t>Git</a:t>
            </a:r>
            <a:r>
              <a:rPr lang="en-US" altLang="zh-CN" dirty="0">
                <a:latin typeface="Calibri" panose="020F0502020204030204" pitchFamily="34" charset="0"/>
                <a:ea typeface="Times New Roman" panose="02020603050405020304" pitchFamily="18" charset="0"/>
              </a:rPr>
              <a:t> for all content changes;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277A6-ACE9-40B3-81DD-135E5B5983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4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3277A6-ACE9-40B3-81DD-135E5B5983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2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7441843" y="4238626"/>
            <a:ext cx="2750967" cy="1754031"/>
          </a:xfrm>
          <a:prstGeom prst="rect">
            <a:avLst/>
          </a:prstGeom>
          <a:solidFill>
            <a:srgbClr val="09AC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182880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099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68332" y="4963956"/>
            <a:ext cx="5404843" cy="1028701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182880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099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202"/>
          <p:cNvSpPr>
            <a:spLocks noGrp="1"/>
          </p:cNvSpPr>
          <p:nvPr>
            <p:ph type="body" sz="quarter" idx="10" hasCustomPrompt="1"/>
          </p:nvPr>
        </p:nvSpPr>
        <p:spPr>
          <a:xfrm>
            <a:off x="7441843" y="4593911"/>
            <a:ext cx="2750967" cy="1028701"/>
          </a:xfrm>
        </p:spPr>
        <p:txBody>
          <a:bodyPr lIns="137160" rIns="137160" anchor="ctr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Arial" pitchFamily="34" charset="0"/>
              <a:buNone/>
              <a:defRPr sz="2000" spc="-30" baseline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32" y="1170952"/>
            <a:ext cx="5404842" cy="360119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441843" y="1170952"/>
            <a:ext cx="2750967" cy="2848598"/>
            <a:chOff x="6182605" y="1170952"/>
            <a:chExt cx="1612050" cy="1666494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6182605" y="1170952"/>
              <a:ext cx="1612050" cy="166649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6000" b="1" dirty="0">
                <a:solidFill>
                  <a:srgbClr val="FFFFFF"/>
                </a:solidFill>
                <a:latin typeface="Segoe Condensed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1968" y="1437757"/>
              <a:ext cx="1033324" cy="1132884"/>
            </a:xfrm>
            <a:prstGeom prst="rect">
              <a:avLst/>
            </a:prstGeom>
          </p:spPr>
        </p:pic>
      </p:grpSp>
      <p:sp>
        <p:nvSpPr>
          <p:cNvPr id="13" name="Text Placeholder 202"/>
          <p:cNvSpPr>
            <a:spLocks noGrp="1"/>
          </p:cNvSpPr>
          <p:nvPr>
            <p:ph type="body" sz="quarter" idx="11" hasCustomPrompt="1"/>
          </p:nvPr>
        </p:nvSpPr>
        <p:spPr>
          <a:xfrm>
            <a:off x="1768332" y="4963955"/>
            <a:ext cx="5404842" cy="1028701"/>
          </a:xfrm>
        </p:spPr>
        <p:txBody>
          <a:bodyPr lIns="137160" rIns="137160" anchor="ctr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Arial" pitchFamily="34" charset="0"/>
              <a:buNone/>
              <a:defRPr sz="3600" b="0" spc="-30" baseline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614271322"/>
      </p:ext>
    </p:extLst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02412"/>
      </p:ext>
    </p:extLst>
  </p:cSld>
  <p:clrMapOvr>
    <a:masterClrMapping/>
  </p:clrMapOvr>
  <p:transition>
    <p:fade/>
  </p:transition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5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07156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66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331655" y="5011991"/>
            <a:ext cx="3502885" cy="1028703"/>
          </a:xfrm>
          <a:prstGeom prst="rect">
            <a:avLst/>
          </a:prstGeom>
          <a:solidFill>
            <a:srgbClr val="09AC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182880" rIns="91436" bIns="45718" numCol="1" rtlCol="0" anchor="t" anchorCtr="0" compatLnSpc="1">
            <a:prstTxWarp prst="textNoShape">
              <a:avLst/>
            </a:prstTxWarp>
          </a:bodyPr>
          <a:lstStyle/>
          <a:p>
            <a:pPr lvl="0" algn="ctr" defTabSz="914099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1293730" y="5003145"/>
            <a:ext cx="5851880" cy="1028701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82880" tIns="182880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099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202"/>
          <p:cNvSpPr>
            <a:spLocks noGrp="1"/>
          </p:cNvSpPr>
          <p:nvPr>
            <p:ph type="body" sz="quarter" idx="10" hasCustomPrompt="1"/>
          </p:nvPr>
        </p:nvSpPr>
        <p:spPr>
          <a:xfrm>
            <a:off x="7331655" y="5025124"/>
            <a:ext cx="3502885" cy="1006721"/>
          </a:xfrm>
        </p:spPr>
        <p:txBody>
          <a:bodyPr lIns="137160" rIns="137160" anchor="ctr" anchorCtr="0">
            <a:no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 typeface="Arial" pitchFamily="34" charset="0"/>
              <a:buNone/>
              <a:defRPr sz="2000" spc="-30" baseline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202"/>
          <p:cNvSpPr>
            <a:spLocks noGrp="1"/>
          </p:cNvSpPr>
          <p:nvPr>
            <p:ph type="body" sz="quarter" idx="11" hasCustomPrompt="1"/>
          </p:nvPr>
        </p:nvSpPr>
        <p:spPr>
          <a:xfrm>
            <a:off x="1293730" y="5003144"/>
            <a:ext cx="5851880" cy="1028701"/>
          </a:xfrm>
        </p:spPr>
        <p:txBody>
          <a:bodyPr lIns="137160" rIns="137160" anchor="ctr" anchorCtr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Arial" pitchFamily="34" charset="0"/>
              <a:buNone/>
              <a:defRPr sz="3600" b="0" spc="-30" baseline="0">
                <a:gradFill>
                  <a:gsLst>
                    <a:gs pos="1250">
                      <a:srgbClr val="FFFFFF"/>
                    </a:gs>
                    <a:gs pos="6250">
                      <a:srgbClr val="FFFFFF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293729" y="844063"/>
            <a:ext cx="5851881" cy="443198"/>
          </a:xfrm>
          <a:ln>
            <a:solidFill>
              <a:schemeClr val="accent2"/>
            </a:solidFill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55" y="1624776"/>
            <a:ext cx="3502885" cy="1460070"/>
          </a:xfrm>
          <a:prstGeom prst="rect">
            <a:avLst/>
          </a:prstGeom>
        </p:spPr>
      </p:pic>
      <p:pic>
        <p:nvPicPr>
          <p:cNvPr id="16" name="Picture 5" descr="Logo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1655" y="844063"/>
            <a:ext cx="3502885" cy="54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331654" y="3323319"/>
            <a:ext cx="3502885" cy="1487906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>
            <a:noAutofit/>
          </a:bodyPr>
          <a:lstStyle/>
          <a:p>
            <a:endParaRPr lang="zh-CN" altLang="en-US" sz="4000" dirty="0" err="1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65000"/>
                      <a:lumOff val="35000"/>
                    </a:schemeClr>
                  </a:gs>
                </a:gsLst>
                <a:lin ang="16200000" scaled="0"/>
              </a:gradFill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918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</p:spTree>
    <p:extLst>
      <p:ext uri="{BB962C8B-B14F-4D97-AF65-F5344CB8AC3E}">
        <p14:creationId xmlns:p14="http://schemas.microsoft.com/office/powerpoint/2010/main" val="192246711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37208753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3223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6493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8143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97112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278365"/>
      </p:ext>
    </p:extLst>
  </p:cSld>
  <p:clrMapOvr>
    <a:masterClrMapping/>
  </p:clrMapOvr>
  <p:transition>
    <p:fade/>
  </p:transition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504956" y="1482372"/>
          <a:ext cx="112233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10052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" y="1036397"/>
            <a:ext cx="6069005" cy="169727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800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3267927" y="1377203"/>
            <a:ext cx="28010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b="0" spc="-100" dirty="0">
                <a:ln w="3175">
                  <a:noFill/>
                </a:ln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DEMO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132" y="3227438"/>
            <a:ext cx="10932785" cy="7478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53975826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65862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178235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Color 1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7" y="1768476"/>
            <a:ext cx="11231365" cy="1218795"/>
          </a:xfrm>
        </p:spPr>
        <p:txBody>
          <a:bodyPr/>
          <a:lstStyle>
            <a:lvl1pPr marL="0" indent="0">
              <a:buNone/>
              <a:defRPr sz="8800" i="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7" name="Picture 2" descr="Microsoft logo and tagline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black">
          <a:xfrm>
            <a:off x="10123378" y="6307016"/>
            <a:ext cx="1870134" cy="3144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897" y="3219165"/>
            <a:ext cx="7515594" cy="443198"/>
          </a:xfrm>
        </p:spPr>
        <p:txBody>
          <a:bodyPr/>
          <a:lstStyle>
            <a:lvl1pPr marL="0" indent="0">
              <a:buNone/>
              <a:defRPr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62874941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350" y="6032322"/>
            <a:ext cx="11713301" cy="2769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74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9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2" r="18628" b="10323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6274911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6274911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2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" y="894"/>
            <a:ext cx="12188387" cy="6858973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6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17641" b="1692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69494"/>
            <a:ext cx="7172955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7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33" r="4875" b="4875"/>
          <a:stretch/>
        </p:blipFill>
        <p:spPr>
          <a:xfrm>
            <a:off x="864" y="-1"/>
            <a:ext cx="12190272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1187621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1187621"/>
            <a:ext cx="6276530" cy="179310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2980724"/>
            <a:ext cx="627497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1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2084186"/>
            <a:ext cx="7171399" cy="44827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2"/>
            <a:ext cx="7171399" cy="2689656"/>
          </a:xfrm>
          <a:noFill/>
        </p:spPr>
        <p:txBody>
          <a:bodyPr lIns="146304" tIns="91440" rIns="146304" bIns="91440" anchor="t" anchorCtr="0"/>
          <a:lstStyle>
            <a:lvl1pPr>
              <a:defRPr sz="647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0" y="4772271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7486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</p:spTree>
    <p:extLst>
      <p:ext uri="{BB962C8B-B14F-4D97-AF65-F5344CB8AC3E}">
        <p14:creationId xmlns:p14="http://schemas.microsoft.com/office/powerpoint/2010/main" val="2944731122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" y="0"/>
            <a:ext cx="12182534" cy="685799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gray">
          <a:xfrm flipH="1">
            <a:off x="0" y="0"/>
            <a:ext cx="12192001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4" y="471125"/>
            <a:ext cx="1522399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17641" b="1692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69494"/>
            <a:ext cx="7172955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33" r="4875" b="4875"/>
          <a:stretch/>
        </p:blipFill>
        <p:spPr>
          <a:xfrm>
            <a:off x="864" y="-1"/>
            <a:ext cx="12190272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1187621"/>
            <a:ext cx="6274974" cy="3586208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1187621"/>
            <a:ext cx="6276530" cy="179310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2980724"/>
            <a:ext cx="627497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0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2084186"/>
            <a:ext cx="7171399" cy="3586194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3"/>
            <a:ext cx="7171399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39" y="3877276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2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785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664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9017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7405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6827462"/>
      </p:ext>
    </p:extLst>
  </p:cSld>
  <p:clrMapOvr>
    <a:masterClrMapping/>
  </p:clrMapOvr>
  <p:transition>
    <p:fade/>
  </p:transition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6908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9592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6504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71697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40298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153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9139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403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395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4084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200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68834"/>
      </p:ext>
    </p:extLst>
  </p:cSld>
  <p:clrMapOvr>
    <a:masterClrMapping/>
  </p:clrMapOvr>
  <p:transition>
    <p:fade/>
  </p:transition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02674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99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475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05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3114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46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8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0024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" y="0"/>
            <a:ext cx="12182534" cy="685799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5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447800"/>
            <a:ext cx="11151917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0227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gray">
          <a:xfrm flipH="1">
            <a:off x="0" y="0"/>
            <a:ext cx="12192001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4" y="471125"/>
            <a:ext cx="1522399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17641" b="1692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69494"/>
            <a:ext cx="7172955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1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33" r="4875" b="4875"/>
          <a:stretch/>
        </p:blipFill>
        <p:spPr>
          <a:xfrm>
            <a:off x="864" y="-1"/>
            <a:ext cx="12190272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1187621"/>
            <a:ext cx="6274974" cy="3586208"/>
          </a:xfrm>
          <a:prstGeom prst="rect">
            <a:avLst/>
          </a:prstGeom>
          <a:solidFill>
            <a:schemeClr val="accent2">
              <a:alpha val="8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1187621"/>
            <a:ext cx="6276530" cy="179310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2980724"/>
            <a:ext cx="627497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9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2084186"/>
            <a:ext cx="7171399" cy="3586194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3"/>
            <a:ext cx="7171399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39" y="3877276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84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1117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8194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3801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232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49701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3734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0652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48452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334269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38903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3472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8841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1114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94350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122298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15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423171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52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747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3243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8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000" spc="-100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0" baseline="0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3856223"/>
      </p:ext>
    </p:extLst>
  </p:cSld>
  <p:clrMapOvr>
    <a:masterClrMapping/>
  </p:clrMapOvr>
  <p:transition>
    <p:fade/>
  </p:transition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69239" y="2084172"/>
            <a:ext cx="8964248" cy="358620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8964186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7010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0"/>
            <a:ext cx="12190269" cy="6857999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302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302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6276530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80390"/>
            <a:ext cx="6276530" cy="1789991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511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 bwMode="ltGray">
          <a:xfrm>
            <a:off x="267683" y="3880390"/>
            <a:ext cx="7172955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5"/>
            <a:ext cx="1522404" cy="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04956" y="1482372"/>
          <a:ext cx="112233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5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5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464" marR="91464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64" marR="914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971689"/>
      </p:ext>
    </p:extLst>
  </p:cSld>
  <p:clrMapOvr>
    <a:masterClrMapping/>
  </p:clrMapOvr>
  <p:transition>
    <p:fade/>
  </p:transition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17641" b="1692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gray">
          <a:xfrm>
            <a:off x="269239" y="2084172"/>
            <a:ext cx="7171399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2082468"/>
            <a:ext cx="7172955" cy="1794808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7683" y="3869494"/>
            <a:ext cx="7172955" cy="1793104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3333" r="4875" b="4875"/>
          <a:stretch/>
        </p:blipFill>
        <p:spPr>
          <a:xfrm>
            <a:off x="864" y="-1"/>
            <a:ext cx="12190272" cy="6858001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gray">
          <a:xfrm>
            <a:off x="269239" y="1187621"/>
            <a:ext cx="6274974" cy="3586208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7683" y="1187621"/>
            <a:ext cx="6276530" cy="1793105"/>
          </a:xfr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defRPr lang="en-US" sz="5882" spc="-98" baseline="0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ltGray">
          <a:xfrm>
            <a:off x="269239" y="2980724"/>
            <a:ext cx="6274974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58" y="7783"/>
            <a:ext cx="12187284" cy="68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 bwMode="gray">
          <a:xfrm>
            <a:off x="269302" y="2084186"/>
            <a:ext cx="7171399" cy="448274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69239" y="2084172"/>
            <a:ext cx="7171399" cy="2689656"/>
          </a:xfrm>
          <a:noFill/>
        </p:spPr>
        <p:txBody>
          <a:bodyPr lIns="146304" tIns="91440" rIns="146304" bIns="91440" anchor="t" anchorCtr="0"/>
          <a:lstStyle>
            <a:lvl1pPr>
              <a:defRPr sz="647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 bwMode="ltGray">
          <a:xfrm>
            <a:off x="269240" y="4772271"/>
            <a:ext cx="7171399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471124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3634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208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680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1085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491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6112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304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" y="1036397"/>
            <a:ext cx="6069005" cy="169727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67927" y="1377203"/>
            <a:ext cx="28010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600" spc="-100" dirty="0">
                <a:ln w="3175">
                  <a:noFill/>
                </a:ln>
                <a:solidFill>
                  <a:srgbClr val="FFFFFF"/>
                </a:solidFill>
                <a:latin typeface="Segoe UI Light" pitchFamily="34" charset="0"/>
                <a:cs typeface="Arial" charset="0"/>
              </a:rPr>
              <a:t>DEMO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9132" y="3227438"/>
            <a:ext cx="10932785" cy="74789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080139918"/>
      </p:ext>
    </p:extLst>
  </p:cSld>
  <p:clrMapOvr>
    <a:masterClrMapping/>
  </p:clrMapOvr>
  <p:transition>
    <p:fade/>
  </p:transition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7729247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678475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5368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1647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39276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0106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83649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234956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75043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918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0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16.gif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1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ransition>
    <p:fade/>
  </p:transition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7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630238" indent="-284163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238" algn="l"/>
        </a:tabLst>
        <a:defRPr sz="2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914400" indent="-284163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482725" indent="-223838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400" algn="l"/>
        </a:tabLst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712913" indent="-230188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5" r:id="rId30"/>
    <p:sldLayoutId id="2147483896" r:id="rId31"/>
    <p:sldLayoutId id="2147483897" r:id="rId32"/>
    <p:sldLayoutId id="2147483898" r:id="rId33"/>
    <p:sldLayoutId id="2147483899" r:id="rId3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6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  <p:sldLayoutId id="2147483918" r:id="rId18"/>
    <p:sldLayoutId id="2147483919" r:id="rId19"/>
    <p:sldLayoutId id="2147483920" r:id="rId20"/>
    <p:sldLayoutId id="2147483921" r:id="rId21"/>
    <p:sldLayoutId id="2147483922" r:id="rId22"/>
    <p:sldLayoutId id="2147483923" r:id="rId23"/>
    <p:sldLayoutId id="2147483924" r:id="rId24"/>
    <p:sldLayoutId id="2147483925" r:id="rId25"/>
    <p:sldLayoutId id="2147483926" r:id="rId26"/>
    <p:sldLayoutId id="2147483927" r:id="rId27"/>
    <p:sldLayoutId id="2147483928" r:id="rId28"/>
    <p:sldLayoutId id="2147483972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4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8" y="1447800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5" descr="Logo.gif"/>
          <p:cNvPicPr>
            <a:picLocks noChangeAspect="1"/>
          </p:cNvPicPr>
          <p:nvPr userDrawn="1"/>
        </p:nvPicPr>
        <p:blipFill rotWithShape="1">
          <a:blip r:embed="rId15" cstate="print"/>
          <a:srcRect/>
          <a:stretch/>
        </p:blipFill>
        <p:spPr bwMode="auto">
          <a:xfrm>
            <a:off x="10306408" y="6468433"/>
            <a:ext cx="1570822" cy="24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346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075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630238" indent="-284163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238" algn="l"/>
        </a:tabLst>
        <a:defRPr sz="2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914400" indent="-284163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482725" indent="-223838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400" algn="l"/>
        </a:tabLst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712913" indent="-230188" algn="l" defTabSz="91436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AutoAssembly@outlook.com" TargetMode="External"/><Relationship Id="rId3" Type="http://schemas.openxmlformats.org/officeDocument/2006/relationships/hyperlink" Target="https://microsoft.sharepoint.com/teams/DPEPortal/MicrosoftLearning/LeXProducts/_layouts/15/WopiFrame.aspx?sourcedoc=%7bff906c9c-f2e5-4743-8de3-e48d981d1b80%7d&amp;action=edit&amp;wd=target(//Common%20Task%20and%20Tools%20Doc.one|8d6ebe44-b084-46df-9dee-c90f65618fbe/Auto-Assembly%20User%20Guide|72fa307f-e589-43c1-8efd-179e9e8fba36/)" TargetMode="External"/><Relationship Id="rId7" Type="http://schemas.openxmlformats.org/officeDocument/2006/relationships/hyperlink" Target="https://microsoft.sharepoint.com/:w:/r/teams/MSSAT/_layouts/15/guestaccess.aspx?share=EZguS0HzcldKg_AwVaWjg18BzNW8tT-sfrONJQVZ8KnsQ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Relationship Id="rId6" Type="http://schemas.openxmlformats.org/officeDocument/2006/relationships/hyperlink" Target="https://microsoft.sharepoint.com/:b:/r/teams/MSSAT/_layouts/15/guestaccess.aspx?share=EU8jNIYQGixAkpH7F53NZpwBdkc74jLBuoNuysnaibNaNw" TargetMode="External"/><Relationship Id="rId5" Type="http://schemas.openxmlformats.org/officeDocument/2006/relationships/hyperlink" Target="https://microsoft.sharepoint.com/:u:/r/teams/MSSAT/_layouts/15/guestaccess.aspx?share=EbWtKziXsU1Eua_PRHFbVO4Bdjpeei7J9X7sYcH8y9-m9g" TargetMode="External"/><Relationship Id="rId4" Type="http://schemas.openxmlformats.org/officeDocument/2006/relationships/hyperlink" Target="http://openbox-ficus.cloudapp.net/courses/course-v1:pdets+INF999x+2017_T4/inf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Auto-Assembly Tool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BE01C-07AB-49FC-8385-1C28E04A8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249" y="1447799"/>
            <a:ext cx="4803028" cy="4247317"/>
          </a:xfrm>
        </p:spPr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Assemble a course within just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10 minutes </a:t>
            </a:r>
            <a:r>
              <a:rPr lang="en-US" altLang="zh-CN" sz="2000" dirty="0">
                <a:latin typeface="+mn-ea"/>
              </a:rPr>
              <a:t>by yourselves.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Have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WYSIWYG</a:t>
            </a:r>
            <a:r>
              <a:rPr lang="en-US" altLang="zh-CN" sz="2000" dirty="0">
                <a:latin typeface="+mn-ea"/>
              </a:rPr>
              <a:t>  feature.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Support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both Classic and Advanced Mode</a:t>
            </a:r>
            <a:endParaRPr lang="zh-CN" altLang="zh-CN" sz="2000" dirty="0">
              <a:solidFill>
                <a:srgbClr val="0072C6"/>
              </a:solidFill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Support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color coding </a:t>
            </a:r>
            <a:r>
              <a:rPr lang="en-US" altLang="zh-CN" sz="2000" dirty="0">
                <a:latin typeface="+mn-ea"/>
              </a:rPr>
              <a:t>for all programming languages</a:t>
            </a:r>
            <a:endParaRPr lang="zh-CN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US" altLang="zh-CN" sz="2000" dirty="0">
              <a:latin typeface="+mn-ea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altLang="zh-CN" sz="2000" dirty="0">
                <a:latin typeface="+mn-ea"/>
              </a:rPr>
              <a:t>Make </a:t>
            </a:r>
            <a:r>
              <a:rPr lang="en-US" altLang="zh-CN" sz="2000" dirty="0">
                <a:solidFill>
                  <a:srgbClr val="0072C6"/>
                </a:solidFill>
                <a:latin typeface="+mn-ea"/>
              </a:rPr>
              <a:t>easy version control in Git </a:t>
            </a:r>
            <a:r>
              <a:rPr lang="en-US" altLang="zh-CN" sz="2000" dirty="0">
                <a:latin typeface="+mn-ea"/>
              </a:rPr>
              <a:t>for all content changes;</a:t>
            </a:r>
            <a:endParaRPr lang="zh-CN" altLang="zh-CN" sz="2000" dirty="0">
              <a:latin typeface="+mn-ea"/>
            </a:endParaRPr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72" y="1282578"/>
            <a:ext cx="6753328" cy="557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5362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Resources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9248" y="1208807"/>
            <a:ext cx="11151917" cy="645048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u="sng" dirty="0">
                <a:hlinkClick r:id="rId3"/>
              </a:rPr>
              <a:t>Auto-Assembly User Guide</a:t>
            </a:r>
            <a:endParaRPr lang="en-US" altLang="zh-CN" sz="3600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u="sng" dirty="0">
                <a:hlinkClick r:id="rId4"/>
              </a:rPr>
              <a:t>Sample course: INF 999x</a:t>
            </a:r>
            <a:endParaRPr lang="en-US" altLang="zh-CN" sz="3600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u="sng" dirty="0">
                <a:hlinkClick r:id="rId5"/>
              </a:rPr>
              <a:t>Content Development Detail Process with Auto-Assembly Tool</a:t>
            </a:r>
            <a:endParaRPr lang="en-US" altLang="zh-CN" sz="3600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u="sng" dirty="0">
                <a:hlinkClick r:id="rId6"/>
              </a:rPr>
              <a:t>Content Development Task Checklist (Infographics version)</a:t>
            </a:r>
            <a:r>
              <a:rPr lang="en-US" altLang="zh-CN" sz="3600" dirty="0"/>
              <a:t>   </a:t>
            </a:r>
            <a:r>
              <a:rPr lang="en-US" altLang="zh-CN" sz="3600" u="sng" dirty="0">
                <a:hlinkClick r:id="rId7"/>
              </a:rPr>
              <a:t>(Word Version)</a:t>
            </a:r>
            <a:r>
              <a:rPr lang="en-US" altLang="zh-CN" sz="360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/>
              <a:t>Staging environment account:</a:t>
            </a:r>
          </a:p>
          <a:p>
            <a:pPr lvl="4" indent="-228592"/>
            <a:r>
              <a:rPr lang="en-US" altLang="zh-CN" dirty="0"/>
              <a:t>          Email: </a:t>
            </a:r>
            <a:r>
              <a:rPr lang="en-US" altLang="zh-CN" dirty="0">
                <a:hlinkClick r:id="rId8"/>
              </a:rPr>
              <a:t>AutoAssembly@outlook.com</a:t>
            </a:r>
            <a:r>
              <a:rPr lang="en-US" altLang="zh-CN" dirty="0"/>
              <a:t>; Password: Pa$$w0rd</a:t>
            </a:r>
          </a:p>
          <a:p>
            <a:pPr marL="571500" lvl="4" indent="-57150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altLang="zh-CN" sz="4000" spc="-100" dirty="0">
                <a:latin typeface="Segoe UI Light" pitchFamily="34" charset="0"/>
              </a:rPr>
              <a:t>PDETS  Office Hours:</a:t>
            </a:r>
          </a:p>
          <a:p>
            <a:pPr lvl="4"/>
            <a:r>
              <a:rPr lang="en-US" altLang="zh-CN" dirty="0"/>
              <a:t>          Every Wednesday afternoon 3:00pm to 4:00pm  till the end of Sept.</a:t>
            </a:r>
          </a:p>
          <a:p>
            <a:pPr marL="571500" lvl="2" indent="-571500">
              <a:buFont typeface="Arial" panose="020B0604020202020204" pitchFamily="34" charset="0"/>
              <a:buChar char="•"/>
            </a:pPr>
            <a:endParaRPr lang="en-US" altLang="zh-CN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0904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CDM PowePoint Template (MetroStyle)">
  <a:themeElements>
    <a:clrScheme name="Microsoft Corp Colors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BCF2"/>
      </a:accent1>
      <a:accent2>
        <a:srgbClr val="BAD80A"/>
      </a:accent2>
      <a:accent3>
        <a:srgbClr val="FF8C00"/>
      </a:accent3>
      <a:accent4>
        <a:srgbClr val="EC008C"/>
      </a:accent4>
      <a:accent5>
        <a:srgbClr val="00198F"/>
      </a:accent5>
      <a:accent6>
        <a:srgbClr val="68217A"/>
      </a:accent6>
      <a:hlink>
        <a:srgbClr val="0070C0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etro-Style PPT Template.potx" id="{8E523207-8C95-4468-BB4B-12720AB39B36}" vid="{379D765F-5EBC-413D-AD28-525B3185EFE4}"/>
    </a:ext>
  </a:extLst>
</a:theme>
</file>

<file path=ppt/theme/theme2.xml><?xml version="1.0" encoding="utf-8"?>
<a:theme xmlns:a="http://schemas.openxmlformats.org/drawingml/2006/main" name="MSVID_White_Teal_Accent_16x9_2013_06">
  <a:themeElements>
    <a:clrScheme name="2013 White with Teal Accent Brand Template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8272"/>
      </a:accent1>
      <a:accent2>
        <a:srgbClr val="68217A"/>
      </a:accent2>
      <a:accent3>
        <a:srgbClr val="B4009E"/>
      </a:accent3>
      <a:accent4>
        <a:srgbClr val="0072C6"/>
      </a:accent4>
      <a:accent5>
        <a:srgbClr val="442359"/>
      </a:accent5>
      <a:accent6>
        <a:srgbClr val="002050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A867D46-42E6-418B-85CF-ABEA429A73BC}" vid="{42EFFCA8-1DC0-4993-B75B-DFF6E72F3957}"/>
    </a:ext>
  </a:extLst>
</a:theme>
</file>

<file path=ppt/theme/theme3.xml><?xml version="1.0" encoding="utf-8"?>
<a:theme xmlns:a="http://schemas.openxmlformats.org/drawingml/2006/main" name="MSVID_White_Blue_Accent_16x9_2013_06">
  <a:themeElements>
    <a:clrScheme name="MS Brand - White with blue accents">
      <a:dk1>
        <a:srgbClr val="505050"/>
      </a:dk1>
      <a:lt1>
        <a:srgbClr val="FFFFFF"/>
      </a:lt1>
      <a:dk2>
        <a:srgbClr val="0072C6"/>
      </a:dk2>
      <a:lt2>
        <a:srgbClr val="00BCF2"/>
      </a:lt2>
      <a:accent1>
        <a:srgbClr val="002050"/>
      </a:accent1>
      <a:accent2>
        <a:srgbClr val="B4009E"/>
      </a:accent2>
      <a:accent3>
        <a:srgbClr val="0072C6"/>
      </a:accent3>
      <a:accent4>
        <a:srgbClr val="008272"/>
      </a:accent4>
      <a:accent5>
        <a:srgbClr val="4668C5"/>
      </a:accent5>
      <a:accent6>
        <a:srgbClr val="68217A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rand_template_16-9_WHITE_Blue_accent_2013" id="{A8ECE3F3-AD13-4342-9E2D-AFBE266C6F22}" vid="{BEFFCFA6-0CD2-4880-A11C-FE23A9E8E107}"/>
    </a:ext>
  </a:extLst>
</a:theme>
</file>

<file path=ppt/theme/theme4.xml><?xml version="1.0" encoding="utf-8"?>
<a:theme xmlns:a="http://schemas.openxmlformats.org/drawingml/2006/main" name="MSVID_White_Purple_Accent_16x9_2012-08-18">
  <a:themeElements>
    <a:clrScheme name="2013 White with Purple Accent Brand Template">
      <a:dk1>
        <a:srgbClr val="505050"/>
      </a:dk1>
      <a:lt1>
        <a:srgbClr val="FFFFFF"/>
      </a:lt1>
      <a:dk2>
        <a:srgbClr val="68217A"/>
      </a:dk2>
      <a:lt2>
        <a:srgbClr val="D2D2D2"/>
      </a:lt2>
      <a:accent1>
        <a:srgbClr val="68217A"/>
      </a:accent1>
      <a:accent2>
        <a:srgbClr val="008272"/>
      </a:accent2>
      <a:accent3>
        <a:srgbClr val="0072C6"/>
      </a:accent3>
      <a:accent4>
        <a:srgbClr val="B4009E"/>
      </a:accent4>
      <a:accent5>
        <a:srgbClr val="442359"/>
      </a:accent5>
      <a:accent6>
        <a:srgbClr val="002050"/>
      </a:accent6>
      <a:hlink>
        <a:srgbClr val="0072C6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C890CEA1-6F9E-4F48-9F4F-7B3E9752CC1E}" vid="{D9657182-6327-4747-9EC6-836A4CC8ABC0}"/>
    </a:ext>
  </a:extLst>
</a:theme>
</file>

<file path=ppt/theme/theme5.xml><?xml version="1.0" encoding="utf-8"?>
<a:theme xmlns:a="http://schemas.openxmlformats.org/drawingml/2006/main" name="CDM PowePoint Template (MetroStyle)">
  <a:themeElements>
    <a:clrScheme name="Microsoft Corp Colors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BCF2"/>
      </a:accent1>
      <a:accent2>
        <a:srgbClr val="BAD80A"/>
      </a:accent2>
      <a:accent3>
        <a:srgbClr val="FF8C00"/>
      </a:accent3>
      <a:accent4>
        <a:srgbClr val="EC008C"/>
      </a:accent4>
      <a:accent5>
        <a:srgbClr val="00198F"/>
      </a:accent5>
      <a:accent6>
        <a:srgbClr val="68217A"/>
      </a:accent6>
      <a:hlink>
        <a:srgbClr val="0070C0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5956</TotalTime>
  <Words>156</Words>
  <Application>Microsoft Office PowerPoint</Application>
  <PresentationFormat>Widescreen</PresentationFormat>
  <Paragraphs>26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</vt:i4>
      </vt:variant>
    </vt:vector>
  </HeadingPairs>
  <TitlesOfParts>
    <vt:vector size="17" baseType="lpstr">
      <vt:lpstr>Segoe Condensed</vt:lpstr>
      <vt:lpstr>宋体</vt:lpstr>
      <vt:lpstr>等线</vt:lpstr>
      <vt:lpstr>Arial</vt:lpstr>
      <vt:lpstr>Calibri</vt:lpstr>
      <vt:lpstr>Segoe UI</vt:lpstr>
      <vt:lpstr>Segoe UI Light</vt:lpstr>
      <vt:lpstr>Symbol</vt:lpstr>
      <vt:lpstr>Times New Roman</vt:lpstr>
      <vt:lpstr>Wingdings</vt:lpstr>
      <vt:lpstr>1_CDM PowePoint Template (MetroStyle)</vt:lpstr>
      <vt:lpstr>MSVID_White_Teal_Accent_16x9_2013_06</vt:lpstr>
      <vt:lpstr>MSVID_White_Blue_Accent_16x9_2013_06</vt:lpstr>
      <vt:lpstr>MSVID_White_Purple_Accent_16x9_2012-08-18</vt:lpstr>
      <vt:lpstr>CDM PowePoint Template (MetroStyle)</vt:lpstr>
      <vt:lpstr>Auto-Assembly Tool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Qijie Xue</dc:creator>
  <cp:lastModifiedBy>Benjamin Jiang</cp:lastModifiedBy>
  <cp:revision>474</cp:revision>
  <dcterms:created xsi:type="dcterms:W3CDTF">2014-04-07T01:56:11Z</dcterms:created>
  <dcterms:modified xsi:type="dcterms:W3CDTF">2017-08-24T16:21:48Z</dcterms:modified>
</cp:coreProperties>
</file>